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7" r:id="rId3"/>
    <p:sldId id="257" r:id="rId4"/>
    <p:sldId id="259" r:id="rId5"/>
    <p:sldId id="278" r:id="rId6"/>
    <p:sldId id="258" r:id="rId7"/>
    <p:sldId id="260" r:id="rId8"/>
    <p:sldId id="261" r:id="rId9"/>
    <p:sldId id="262" r:id="rId10"/>
    <p:sldId id="263" r:id="rId11"/>
    <p:sldId id="266" r:id="rId12"/>
    <p:sldId id="272" r:id="rId13"/>
    <p:sldId id="276" r:id="rId14"/>
    <p:sldId id="273" r:id="rId15"/>
    <p:sldId id="268" r:id="rId16"/>
    <p:sldId id="271" r:id="rId17"/>
    <p:sldId id="275" r:id="rId18"/>
    <p:sldId id="274" r:id="rId19"/>
    <p:sldId id="269" r:id="rId20"/>
    <p:sldId id="270" r:id="rId21"/>
    <p:sldId id="281" r:id="rId22"/>
    <p:sldId id="280" r:id="rId23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996633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2216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2231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57034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0936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93675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4168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ec s obrázk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856811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65284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607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4724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98995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77219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226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6100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232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30375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6870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3CAD08-143E-4831-990D-6E1DB1925EEC}" type="datetimeFigureOut">
              <a:rPr lang="sk-SK" smtClean="0"/>
              <a:t>31. 8. 2026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25790FF-11BE-4C80-A855-30123A12E9C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5587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07363" y="1300785"/>
            <a:ext cx="9712171" cy="3217949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sk-SK" sz="5400" b="1" dirty="0">
                <a:solidFill>
                  <a:schemeClr val="accent2">
                    <a:lumMod val="50000"/>
                  </a:schemeClr>
                </a:solidFill>
              </a:rPr>
              <a:t>SOCIÁLNA INTERAKCIA</a:t>
            </a:r>
            <a:br>
              <a:rPr lang="sk-SK" sz="5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sk-SK" sz="5400" b="1" dirty="0">
                <a:solidFill>
                  <a:schemeClr val="accent2">
                    <a:lumMod val="50000"/>
                  </a:schemeClr>
                </a:solidFill>
              </a:rPr>
              <a:t>-</a:t>
            </a:r>
            <a:br>
              <a:rPr lang="sk-SK" sz="5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sk-SK" sz="4000" b="1" dirty="0">
                <a:solidFill>
                  <a:schemeClr val="tx2"/>
                </a:solidFill>
              </a:rPr>
              <a:t>Sociálne vnímanie, poznávanie a sebapoznávanie</a:t>
            </a:r>
            <a:r>
              <a:rPr lang="sk-SK" sz="4000" dirty="0">
                <a:solidFill>
                  <a:schemeClr val="tx2"/>
                </a:solidFill>
              </a:rPr>
              <a:t>.</a:t>
            </a:r>
            <a:br>
              <a:rPr lang="sk-SK" sz="4000" dirty="0">
                <a:solidFill>
                  <a:schemeClr val="tx2"/>
                </a:solidFill>
              </a:rPr>
            </a:br>
            <a:endParaRPr lang="sk-SK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633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491319" y="300252"/>
            <a:ext cx="11341289" cy="6557748"/>
          </a:xfrm>
        </p:spPr>
        <p:txBody>
          <a:bodyPr/>
          <a:lstStyle/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b="1" i="1" cap="none" dirty="0"/>
              <a:t>Pri percepcii iných</a:t>
            </a:r>
            <a:r>
              <a:rPr lang="sk-SK" sz="2600" cap="none" dirty="0"/>
              <a:t> dopúšťame množstva </a:t>
            </a:r>
            <a:r>
              <a:rPr lang="sk-SK" sz="2600" b="1" i="1" cap="none" dirty="0"/>
              <a:t>chýb</a:t>
            </a:r>
            <a:r>
              <a:rPr lang="sk-SK" sz="2600" cap="none" dirty="0"/>
              <a:t>, ktoré môžu spôsobiť vytvorenie nepravdivého, </a:t>
            </a:r>
            <a:r>
              <a:rPr lang="sk-SK" sz="2600" u="sng" cap="none" dirty="0"/>
              <a:t>skresleného obrazu druhého človeka: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chemeClr val="accent1">
                    <a:lumMod val="75000"/>
                  </a:schemeClr>
                </a:solidFill>
              </a:rPr>
              <a:t> ●  </a:t>
            </a:r>
            <a:r>
              <a:rPr lang="sk-SK" sz="2600" b="1" i="1" cap="none" dirty="0">
                <a:solidFill>
                  <a:schemeClr val="accent1">
                    <a:lumMod val="75000"/>
                  </a:schemeClr>
                </a:solidFill>
              </a:rPr>
              <a:t>Haló efekt</a:t>
            </a:r>
            <a:r>
              <a:rPr lang="sk-SK" sz="2600" cap="none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rgbClr val="FFC000"/>
                </a:solidFill>
              </a:rPr>
              <a:t> ●  </a:t>
            </a:r>
            <a:r>
              <a:rPr lang="sk-SK" sz="2600" b="1" i="1" cap="none" dirty="0">
                <a:solidFill>
                  <a:srgbClr val="FFC000"/>
                </a:solidFill>
              </a:rPr>
              <a:t>Súkromné teórie osobnosti</a:t>
            </a:r>
            <a:r>
              <a:rPr lang="sk-SK" sz="2600" cap="none" dirty="0">
                <a:solidFill>
                  <a:srgbClr val="FFC000"/>
                </a:solidFill>
              </a:rPr>
              <a:t>.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/>
              <a:t>      </a:t>
            </a:r>
            <a:r>
              <a:rPr lang="sk-SK" sz="2400" cap="none" dirty="0"/>
              <a:t>V súčasnosti je neoprávnene populárne </a:t>
            </a:r>
            <a:r>
              <a:rPr lang="sk-SK" sz="2400" i="1" cap="none" dirty="0">
                <a:solidFill>
                  <a:srgbClr val="FF5050"/>
                </a:solidFill>
              </a:rPr>
              <a:t>vyvodzovanie vlastností človeka z jeho                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400" i="1" cap="none" dirty="0">
                <a:solidFill>
                  <a:srgbClr val="FF5050"/>
                </a:solidFill>
              </a:rPr>
              <a:t>       fyziognomických znakov</a:t>
            </a:r>
            <a:r>
              <a:rPr lang="sk-SK" sz="2400" b="1" i="1" cap="none" dirty="0"/>
              <a:t> </a:t>
            </a:r>
            <a:r>
              <a:rPr lang="sk-SK" sz="1800" i="1" cap="none" dirty="0"/>
              <a:t>(vonkajšie viditeľné črty tváre a tela človeka) </a:t>
            </a:r>
            <a:r>
              <a:rPr lang="sk-SK" sz="2400" i="1" cap="none" dirty="0"/>
              <a:t>a reči tela</a:t>
            </a:r>
            <a:r>
              <a:rPr lang="sk-SK" sz="2400" cap="none" dirty="0"/>
              <a:t>.</a:t>
            </a:r>
          </a:p>
          <a:p>
            <a:pPr marL="0" indent="0">
              <a:lnSpc>
                <a:spcPct val="108000"/>
              </a:lnSpc>
              <a:spcBef>
                <a:spcPts val="300"/>
              </a:spcBef>
              <a:spcAft>
                <a:spcPts val="600"/>
              </a:spcAft>
              <a:buNone/>
            </a:pPr>
            <a:r>
              <a:rPr lang="sk-SK" sz="2600" cap="none" dirty="0">
                <a:solidFill>
                  <a:srgbClr val="00B050"/>
                </a:solidFill>
              </a:rPr>
              <a:t>●  </a:t>
            </a:r>
            <a:r>
              <a:rPr lang="sk-SK" sz="2600" b="1" i="1" cap="none" dirty="0">
                <a:solidFill>
                  <a:srgbClr val="00B050"/>
                </a:solidFill>
              </a:rPr>
              <a:t>Stereotypy</a:t>
            </a:r>
            <a:r>
              <a:rPr lang="sk-SK" sz="2600" cap="none" dirty="0">
                <a:solidFill>
                  <a:srgbClr val="00B050"/>
                </a:solidFill>
              </a:rPr>
              <a:t>.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b="1" i="1" cap="none" dirty="0">
                <a:solidFill>
                  <a:schemeClr val="accent1">
                    <a:lumMod val="50000"/>
                  </a:schemeClr>
                </a:solidFill>
              </a:rPr>
              <a:t>●  Projekcia.</a:t>
            </a:r>
            <a:endParaRPr lang="sk-SK" sz="2600" cap="none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cap="none" dirty="0">
                <a:solidFill>
                  <a:srgbClr val="C00000"/>
                </a:solidFill>
              </a:rPr>
              <a:t>●  </a:t>
            </a:r>
            <a:r>
              <a:rPr lang="sk-SK" sz="2600" b="1" i="1" cap="none" dirty="0">
                <a:solidFill>
                  <a:srgbClr val="C00000"/>
                </a:solidFill>
              </a:rPr>
              <a:t>Prenos.</a:t>
            </a:r>
            <a:endParaRPr lang="sk-SK" sz="2600" cap="none" dirty="0">
              <a:solidFill>
                <a:srgbClr val="C00000"/>
              </a:solidFill>
            </a:endParaRPr>
          </a:p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cap="none" dirty="0">
                <a:solidFill>
                  <a:srgbClr val="92D050"/>
                </a:solidFill>
              </a:rPr>
              <a:t>●  </a:t>
            </a:r>
            <a:r>
              <a:rPr lang="sk-SK" sz="2600" b="1" i="1" cap="none" dirty="0">
                <a:solidFill>
                  <a:srgbClr val="92D050"/>
                </a:solidFill>
              </a:rPr>
              <a:t>Efekt želania, priania</a:t>
            </a:r>
            <a:r>
              <a:rPr lang="sk-SK" sz="2600" cap="none" dirty="0">
                <a:solidFill>
                  <a:srgbClr val="92D050"/>
                </a:solidFill>
              </a:rPr>
              <a:t>.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cap="none" dirty="0">
                <a:solidFill>
                  <a:schemeClr val="accent6">
                    <a:lumMod val="50000"/>
                  </a:schemeClr>
                </a:solidFill>
              </a:rPr>
              <a:t>●  </a:t>
            </a:r>
            <a:r>
              <a:rPr lang="sk-SK" sz="2600" b="1" i="1" cap="none" dirty="0">
                <a:solidFill>
                  <a:schemeClr val="accent6">
                    <a:lumMod val="50000"/>
                  </a:schemeClr>
                </a:solidFill>
              </a:rPr>
              <a:t>Chyby hodnotenia.</a:t>
            </a:r>
            <a:endParaRPr lang="sk-SK" sz="2600" cap="none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cap="none" dirty="0"/>
              <a:t>        - </a:t>
            </a:r>
            <a:r>
              <a:rPr lang="sk-SK" sz="2500" cap="none" dirty="0">
                <a:solidFill>
                  <a:schemeClr val="accent6">
                    <a:lumMod val="50000"/>
                  </a:schemeClr>
                </a:solidFill>
              </a:rPr>
              <a:t>Chybu prísnosti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500" cap="none" dirty="0">
                <a:solidFill>
                  <a:schemeClr val="accent6">
                    <a:lumMod val="50000"/>
                  </a:schemeClr>
                </a:solidFill>
              </a:rPr>
              <a:t>        - Chyby miernosti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500" cap="none" dirty="0">
                <a:solidFill>
                  <a:schemeClr val="accent6">
                    <a:lumMod val="50000"/>
                  </a:schemeClr>
                </a:solidFill>
              </a:rPr>
              <a:t>        - Chybu centrálnej  tendencie 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endParaRPr lang="sk-SK" sz="2600" cap="none" dirty="0"/>
          </a:p>
          <a:p>
            <a:pPr marL="0" indent="0">
              <a:buNone/>
            </a:pPr>
            <a:endParaRPr lang="sk-SK" dirty="0"/>
          </a:p>
        </p:txBody>
      </p:sp>
      <p:sp>
        <p:nvSpPr>
          <p:cNvPr id="4" name="Textové pole 2"/>
          <p:cNvSpPr txBox="1">
            <a:spLocks noChangeArrowheads="1"/>
          </p:cNvSpPr>
          <p:nvPr/>
        </p:nvSpPr>
        <p:spPr bwMode="auto">
          <a:xfrm>
            <a:off x="9486207" y="2809728"/>
            <a:ext cx="2346402" cy="6192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Uveďte príklady</a:t>
            </a:r>
          </a:p>
        </p:txBody>
      </p:sp>
    </p:spTree>
    <p:extLst>
      <p:ext uri="{BB962C8B-B14F-4D97-AF65-F5344CB8AC3E}">
        <p14:creationId xmlns:p14="http://schemas.microsoft.com/office/powerpoint/2010/main" val="137865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4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4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4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4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4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4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4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4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75000" y="1257870"/>
            <a:ext cx="11477767" cy="5340823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k-SK" sz="2600" u="sng" cap="none" dirty="0"/>
              <a:t>K faktorom presnosti  sociálnej percepcie na strane posudzovaného zaraďujeme: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800" i="1" cap="none" dirty="0">
                <a:solidFill>
                  <a:srgbClr val="0070C0"/>
                </a:solidFill>
              </a:rPr>
              <a:t>●  </a:t>
            </a:r>
            <a:r>
              <a:rPr lang="sk-SK" sz="2600" b="1" i="1" cap="none" dirty="0">
                <a:solidFill>
                  <a:srgbClr val="0070C0"/>
                </a:solidFill>
              </a:rPr>
              <a:t>Autentickosť kontra účelovosť prejavov </a:t>
            </a:r>
            <a:r>
              <a:rPr lang="sk-SK" sz="2600" cap="none" dirty="0"/>
              <a:t>(správania).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b="1" cap="none" dirty="0">
                <a:solidFill>
                  <a:srgbClr val="0070C0"/>
                </a:solidFill>
              </a:rPr>
              <a:t>●</a:t>
            </a:r>
            <a:r>
              <a:rPr lang="sk-SK" sz="2600" cap="none" dirty="0"/>
              <a:t>  Presnosť sociálnej percepcie závisí tiež od </a:t>
            </a:r>
            <a:r>
              <a:rPr lang="sk-SK" sz="2600" b="1" i="1" cap="none" dirty="0">
                <a:solidFill>
                  <a:srgbClr val="0070C0"/>
                </a:solidFill>
              </a:rPr>
              <a:t>množstva informácií</a:t>
            </a:r>
            <a:r>
              <a:rPr lang="sk-SK" sz="2600" cap="none" dirty="0"/>
              <a:t>, ktoré je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cap="none" dirty="0"/>
              <a:t>     posudzovaný ochotný o sebe poskytnúť svojmu okoliu. </a:t>
            </a:r>
          </a:p>
          <a:p>
            <a:pPr marL="0" indent="0">
              <a:buNone/>
            </a:pPr>
            <a:endParaRPr lang="sk-SK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72329" y="204715"/>
            <a:ext cx="11683110" cy="85980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br>
              <a:rPr lang="sk-SK" sz="2000" b="1" dirty="0"/>
            </a:br>
            <a:br>
              <a:rPr lang="sk-SK" sz="2000" b="1" dirty="0"/>
            </a:br>
            <a:br>
              <a:rPr lang="sk-SK" sz="2000" b="1" cap="none" dirty="0"/>
            </a:br>
            <a:br>
              <a:rPr lang="sk-SK" sz="2000" b="1" cap="none" dirty="0"/>
            </a:br>
            <a:r>
              <a:rPr lang="sk-SK" b="1" cap="none" dirty="0">
                <a:solidFill>
                  <a:srgbClr val="0070C0"/>
                </a:solidFill>
              </a:rPr>
              <a:t>B/  Faktory presnosti na strane posudzovaného</a:t>
            </a:r>
            <a:r>
              <a:rPr lang="sk-SK" cap="none" dirty="0">
                <a:solidFill>
                  <a:srgbClr val="0070C0"/>
                </a:solidFill>
              </a:rPr>
              <a:t> </a:t>
            </a:r>
            <a:r>
              <a:rPr lang="sk-SK" sz="2700" cap="none" dirty="0"/>
              <a:t>(toho, ktorý je posudzovaný    </a:t>
            </a:r>
            <a:br>
              <a:rPr lang="sk-SK" sz="2700" cap="none" dirty="0"/>
            </a:br>
            <a:r>
              <a:rPr lang="sk-SK" sz="2700" cap="none" dirty="0"/>
              <a:t>                                                                                                  →  subjektu vnímania)</a:t>
            </a:r>
            <a:br>
              <a:rPr lang="sk-SK" sz="2000" dirty="0"/>
            </a:br>
            <a:br>
              <a:rPr lang="sk-SK" dirty="0"/>
            </a:b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1138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3617394" y="2033516"/>
            <a:ext cx="3179191" cy="2217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k-SK" sz="6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Okienko </a:t>
            </a:r>
            <a:r>
              <a:rPr lang="sk-SK" sz="66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Johari</a:t>
            </a:r>
            <a:endParaRPr lang="sk-SK" sz="6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ové pole 2">
            <a:extLst>
              <a:ext uri="{FF2B5EF4-FFF2-40B4-BE49-F238E27FC236}">
                <a16:creationId xmlns:a16="http://schemas.microsoft.com/office/drawing/2014/main" id="{D79B1346-7DF9-35AE-3F48-2B976A3B3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84" y="106532"/>
            <a:ext cx="1057772" cy="3296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1000"/>
              </a:spcAft>
            </a:pPr>
            <a:r>
              <a:rPr lang="sk-SK" sz="16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</a:t>
            </a:r>
            <a:endParaRPr lang="sk-SK" sz="16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751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572" y="2371252"/>
            <a:ext cx="3590855" cy="2115495"/>
          </a:xfrm>
          <a:prstGeom prst="rect">
            <a:avLst/>
          </a:prstGeom>
        </p:spPr>
      </p:pic>
      <p:pic>
        <p:nvPicPr>
          <p:cNvPr id="5" name="Obrázok 4"/>
          <p:cNvPicPr/>
          <p:nvPr/>
        </p:nvPicPr>
        <p:blipFill rotWithShape="1">
          <a:blip r:embed="rId3"/>
          <a:srcRect l="18221" t="21602" r="19382" b="13082"/>
          <a:stretch/>
        </p:blipFill>
        <p:spPr bwMode="auto">
          <a:xfrm>
            <a:off x="1300248" y="474258"/>
            <a:ext cx="9075760" cy="590948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ové pole 2">
            <a:extLst>
              <a:ext uri="{FF2B5EF4-FFF2-40B4-BE49-F238E27FC236}">
                <a16:creationId xmlns:a16="http://schemas.microsoft.com/office/drawing/2014/main" id="{66D773DC-7F82-0D91-392A-93D850D71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21" y="109803"/>
            <a:ext cx="1057772" cy="32964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1000"/>
              </a:spcAft>
            </a:pPr>
            <a:r>
              <a:rPr lang="sk-SK" sz="16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</a:t>
            </a:r>
            <a:endParaRPr lang="sk-SK" sz="16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037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329" y="204715"/>
            <a:ext cx="11683110" cy="58685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br>
              <a:rPr lang="sk-SK" sz="2000" b="1" dirty="0"/>
            </a:br>
            <a:br>
              <a:rPr lang="sk-SK" sz="2000" b="1" dirty="0"/>
            </a:br>
            <a:br>
              <a:rPr lang="sk-SK" sz="2000" b="1" cap="none" dirty="0"/>
            </a:br>
            <a:br>
              <a:rPr lang="sk-SK" sz="2000" b="1" cap="none" dirty="0"/>
            </a:br>
            <a:r>
              <a:rPr lang="sk-SK" b="1" cap="none" dirty="0">
                <a:solidFill>
                  <a:srgbClr val="0070C0"/>
                </a:solidFill>
              </a:rPr>
              <a:t>C/  Schémy vo vnímaní seba a iných ľudí</a:t>
            </a:r>
            <a:br>
              <a:rPr lang="sk-SK" sz="2800" dirty="0"/>
            </a:br>
            <a:br>
              <a:rPr lang="sk-SK" sz="2000" dirty="0"/>
            </a:b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82137" y="982639"/>
            <a:ext cx="11327642" cy="5418161"/>
          </a:xfrm>
        </p:spPr>
        <p:txBody>
          <a:bodyPr/>
          <a:lstStyle/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cap="none" dirty="0"/>
              <a:t>Sociálne schémy sú považované za  funkčný element </a:t>
            </a:r>
            <a:r>
              <a:rPr lang="sk-SK" sz="2600" b="1" i="1" cap="none" dirty="0">
                <a:solidFill>
                  <a:srgbClr val="0070C0"/>
                </a:solidFill>
              </a:rPr>
              <a:t>poznávacieho </a:t>
            </a:r>
            <a:r>
              <a:rPr lang="sk-SK" sz="2600" cap="none" dirty="0"/>
              <a:t>systému jednotlivca.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/>
              <a:t>Predstavuje </a:t>
            </a:r>
            <a:r>
              <a:rPr lang="sk-SK" sz="2600" b="1" i="1" cap="none" dirty="0">
                <a:solidFill>
                  <a:srgbClr val="00B050"/>
                </a:solidFill>
              </a:rPr>
              <a:t>vopred utvorený</a:t>
            </a:r>
            <a:r>
              <a:rPr lang="sk-SK" sz="2600" b="1" cap="none" dirty="0">
                <a:solidFill>
                  <a:srgbClr val="00B050"/>
                </a:solidFill>
              </a:rPr>
              <a:t> </a:t>
            </a:r>
            <a:r>
              <a:rPr lang="sk-SK" sz="2600" cap="none" dirty="0"/>
              <a:t>(v priebehu života na základe výchovy i vlastných poznatkov a skúseností) </a:t>
            </a:r>
            <a:r>
              <a:rPr lang="sk-SK" sz="2600" b="1" i="1" cap="none" dirty="0">
                <a:solidFill>
                  <a:srgbClr val="00B050"/>
                </a:solidFill>
              </a:rPr>
              <a:t>hodnotiaci obraz</a:t>
            </a:r>
            <a:r>
              <a:rPr lang="sk-SK" sz="2600" cap="none" dirty="0"/>
              <a:t>, ktorý jednotlivec </a:t>
            </a:r>
            <a:r>
              <a:rPr lang="sk-SK" sz="2600" cap="none" dirty="0">
                <a:solidFill>
                  <a:srgbClr val="92D050"/>
                </a:solidFill>
              </a:rPr>
              <a:t>vzťahuje na </a:t>
            </a:r>
            <a:r>
              <a:rPr lang="sk-SK" sz="2600" b="1" cap="none" dirty="0">
                <a:solidFill>
                  <a:srgbClr val="92D050"/>
                </a:solidFill>
              </a:rPr>
              <a:t>seba, iných ľudí, situácie</a:t>
            </a:r>
            <a:r>
              <a:rPr lang="sk-SK" sz="2600" cap="none" dirty="0">
                <a:solidFill>
                  <a:srgbClr val="92D050"/>
                </a:solidFill>
              </a:rPr>
              <a:t>,</a:t>
            </a:r>
            <a:r>
              <a:rPr lang="sk-SK" sz="2600" cap="none" dirty="0"/>
              <a:t> na základe ktorého vníma a posudzuje tieto prvky.</a:t>
            </a:r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endParaRPr lang="sk-SK" sz="2600" u="sng" cap="none" dirty="0"/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r>
              <a:rPr lang="sk-SK" sz="2600" u="sng" cap="none" dirty="0"/>
              <a:t>Rozlišujeme schémy:</a:t>
            </a:r>
            <a:endParaRPr lang="sk-SK" sz="2600" cap="none" dirty="0"/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r>
              <a:rPr lang="sk-SK" sz="2600" b="1" i="1" cap="none" dirty="0"/>
              <a:t>          </a:t>
            </a:r>
            <a:r>
              <a:rPr lang="sk-SK" sz="2600" b="1" i="1" cap="none" dirty="0">
                <a:solidFill>
                  <a:srgbClr val="FF5050"/>
                </a:solidFill>
              </a:rPr>
              <a:t>1.  Schémy vo vnímaní seba:</a:t>
            </a:r>
            <a:endParaRPr lang="sk-SK" sz="2600" cap="none" dirty="0">
              <a:solidFill>
                <a:srgbClr val="FF5050"/>
              </a:solidFill>
            </a:endParaRPr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r>
              <a:rPr lang="sk-SK" sz="2600" b="1" i="1" cap="none" dirty="0"/>
              <a:t>          </a:t>
            </a:r>
            <a:r>
              <a:rPr lang="sk-SK" sz="2600" b="1" i="1" cap="none" dirty="0">
                <a:solidFill>
                  <a:schemeClr val="accent1">
                    <a:lumMod val="75000"/>
                  </a:schemeClr>
                </a:solidFill>
              </a:rPr>
              <a:t>2.  Schémy vo vnímaní iných:</a:t>
            </a:r>
            <a:endParaRPr lang="sk-SK" sz="2600" cap="non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r>
              <a:rPr lang="sk-SK" sz="2600" b="1" i="1" cap="none" dirty="0"/>
              <a:t>          </a:t>
            </a:r>
            <a:r>
              <a:rPr lang="sk-SK" sz="2600" b="1" i="1" cap="none" dirty="0">
                <a:solidFill>
                  <a:srgbClr val="996633"/>
                </a:solidFill>
              </a:rPr>
              <a:t>3.  Schémy vo vnímaní situácií a udalostí:</a:t>
            </a:r>
            <a:endParaRPr lang="sk-SK" sz="2600" cap="none" dirty="0">
              <a:solidFill>
                <a:srgbClr val="996633"/>
              </a:solidFill>
            </a:endParaRP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5218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54841" y="450376"/>
            <a:ext cx="11477767" cy="6223379"/>
          </a:xfrm>
        </p:spPr>
        <p:txBody>
          <a:bodyPr>
            <a:normAutofit/>
          </a:bodyPr>
          <a:lstStyle/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b="1" i="1" cap="none" dirty="0">
                <a:solidFill>
                  <a:srgbClr val="FF5050"/>
                </a:solidFill>
              </a:rPr>
              <a:t>1.  Schémy vo vnímaní seba:</a:t>
            </a:r>
            <a:endParaRPr lang="sk-SK" sz="2600" cap="none" dirty="0">
              <a:solidFill>
                <a:srgbClr val="FF5050"/>
              </a:solidFill>
            </a:endParaRP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/>
              <a:t>Sami seba vnímame ako nositeľov určitých vlastností, spôsobov správania, ktoré považujeme za pre seba typické.</a:t>
            </a:r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endParaRPr lang="sk-SK" sz="2600" b="1" i="1" cap="non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r>
              <a:rPr lang="sk-SK" sz="2600" b="1" i="1" cap="none" dirty="0">
                <a:solidFill>
                  <a:schemeClr val="accent1">
                    <a:lumMod val="75000"/>
                  </a:schemeClr>
                </a:solidFill>
              </a:rPr>
              <a:t>2.  Schémy vo vnímaní iných:</a:t>
            </a:r>
            <a:endParaRPr lang="sk-SK" sz="2600" cap="non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/>
              <a:t>Prejavujú sa tendenciou vnímať a posudzovať iných ľudí </a:t>
            </a:r>
            <a:r>
              <a:rPr lang="sk-SK" sz="2600" i="1" cap="none" dirty="0"/>
              <a:t>na základe ich príslušnosti ku skupine</a:t>
            </a:r>
            <a:r>
              <a:rPr lang="sk-SK" sz="2600" cap="none" dirty="0"/>
              <a:t> a prisudzovať im charakteristiky, ktoré vnímame ako pre danú skupinu typické. 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/>
              <a:t>Ide o druh predsudkov (stereotypov) vo vnímaní iných.</a:t>
            </a:r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endParaRPr lang="sk-SK" sz="2600" b="1" i="1" cap="none" dirty="0">
              <a:solidFill>
                <a:srgbClr val="996633"/>
              </a:solidFill>
            </a:endParaRPr>
          </a:p>
          <a:p>
            <a:pPr marL="0" indent="0">
              <a:lnSpc>
                <a:spcPct val="108000"/>
              </a:lnSpc>
              <a:spcBef>
                <a:spcPts val="600"/>
              </a:spcBef>
              <a:buNone/>
            </a:pPr>
            <a:r>
              <a:rPr lang="sk-SK" sz="2600" b="1" i="1" cap="none" dirty="0">
                <a:solidFill>
                  <a:srgbClr val="996633"/>
                </a:solidFill>
              </a:rPr>
              <a:t>3.  Schémy vo vnímaní situácií a udalostí:</a:t>
            </a:r>
            <a:endParaRPr lang="sk-SK" sz="2600" cap="none" dirty="0">
              <a:solidFill>
                <a:srgbClr val="996633"/>
              </a:solidFill>
            </a:endParaRP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/>
              <a:t>Znamenajú naše presvedčenie o tom, čo je v určitej situácii vhodné, dovolené, žiadúce, typické a čo nie je.</a:t>
            </a:r>
          </a:p>
          <a:p>
            <a:endParaRPr lang="sk-SK" sz="2800" dirty="0"/>
          </a:p>
        </p:txBody>
      </p:sp>
      <p:sp>
        <p:nvSpPr>
          <p:cNvPr id="4" name="Textové pole 2"/>
          <p:cNvSpPr txBox="1">
            <a:spLocks noChangeArrowheads="1"/>
          </p:cNvSpPr>
          <p:nvPr/>
        </p:nvSpPr>
        <p:spPr bwMode="auto">
          <a:xfrm>
            <a:off x="4968103" y="1516342"/>
            <a:ext cx="2251241" cy="4216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Uveďte príklady</a:t>
            </a:r>
          </a:p>
        </p:txBody>
      </p:sp>
      <p:sp>
        <p:nvSpPr>
          <p:cNvPr id="5" name="Textové pole 2"/>
          <p:cNvSpPr txBox="1">
            <a:spLocks noChangeArrowheads="1"/>
          </p:cNvSpPr>
          <p:nvPr/>
        </p:nvSpPr>
        <p:spPr bwMode="auto">
          <a:xfrm>
            <a:off x="7506268" y="4452886"/>
            <a:ext cx="2251241" cy="4216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Uveďte príklady</a:t>
            </a:r>
          </a:p>
        </p:txBody>
      </p:sp>
      <p:sp>
        <p:nvSpPr>
          <p:cNvPr id="6" name="Textové pole 2"/>
          <p:cNvSpPr txBox="1">
            <a:spLocks noChangeArrowheads="1"/>
          </p:cNvSpPr>
          <p:nvPr/>
        </p:nvSpPr>
        <p:spPr bwMode="auto">
          <a:xfrm>
            <a:off x="4493027" y="6102704"/>
            <a:ext cx="2251241" cy="4216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Uveďte príklady</a:t>
            </a:r>
          </a:p>
        </p:txBody>
      </p:sp>
    </p:spTree>
    <p:extLst>
      <p:ext uri="{BB962C8B-B14F-4D97-AF65-F5344CB8AC3E}">
        <p14:creationId xmlns:p14="http://schemas.microsoft.com/office/powerpoint/2010/main" val="3790996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54841" y="450376"/>
            <a:ext cx="11477767" cy="5340823"/>
          </a:xfrm>
        </p:spPr>
        <p:txBody>
          <a:bodyPr/>
          <a:lstStyle/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k-SK" sz="2600" b="1" u="sng" cap="none" dirty="0"/>
              <a:t>SCHÉMY</a:t>
            </a:r>
            <a:endParaRPr lang="sk-SK" sz="2600" b="1" cap="none" dirty="0"/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rgbClr val="00B050"/>
                </a:solidFill>
              </a:rPr>
              <a:t>●</a:t>
            </a:r>
            <a:r>
              <a:rPr lang="sk-SK" sz="2600" cap="none" dirty="0"/>
              <a:t>  </a:t>
            </a:r>
            <a:r>
              <a:rPr lang="sk-SK" sz="2600" cap="none" dirty="0">
                <a:solidFill>
                  <a:srgbClr val="00B050"/>
                </a:solidFill>
              </a:rPr>
              <a:t>silne ovplyvňujú naše videnie ľudí, situácie a udalostí, ovplyvňujú výberovosť nášho 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cap="none" dirty="0">
                <a:solidFill>
                  <a:srgbClr val="00B050"/>
                </a:solidFill>
              </a:rPr>
              <a:t>     vnímania,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cap="none" dirty="0">
                <a:solidFill>
                  <a:srgbClr val="FF5050"/>
                </a:solidFill>
              </a:rPr>
              <a:t>●  silne ovplyvňujú čo si zapamätáme,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rgbClr val="996633"/>
                </a:solidFill>
              </a:rPr>
              <a:t>●  majú tendenciu dlho pretrvávať, hoci naše videnie a posudzovanie seba, iných </a:t>
            </a:r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rgbClr val="996633"/>
                </a:solidFill>
              </a:rPr>
              <a:t>     ľudí, udalostí a situácii na ich základe nemusí byť  správne a presné. 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96809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ok vyhľadávania obrázkov pre dopyt clipa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268" y="2004490"/>
            <a:ext cx="27622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538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329" y="204715"/>
            <a:ext cx="11683110" cy="58685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br>
              <a:rPr lang="sk-SK" sz="2000" b="1" dirty="0"/>
            </a:br>
            <a:br>
              <a:rPr lang="sk-SK" sz="2000" b="1" dirty="0"/>
            </a:br>
            <a:br>
              <a:rPr lang="sk-SK" sz="2000" b="1" cap="none" dirty="0"/>
            </a:br>
            <a:br>
              <a:rPr lang="sk-SK" sz="2000" b="1" cap="none" dirty="0"/>
            </a:br>
            <a:r>
              <a:rPr lang="sk-SK" sz="2000" b="1" cap="none" dirty="0"/>
              <a:t>   </a:t>
            </a:r>
            <a:r>
              <a:rPr lang="sk-SK" sz="4000" b="1" dirty="0">
                <a:solidFill>
                  <a:srgbClr val="0070C0"/>
                </a:solidFill>
              </a:rPr>
              <a:t>SEBAVNÍMANIE</a:t>
            </a:r>
            <a:r>
              <a:rPr lang="sk-SK" dirty="0">
                <a:solidFill>
                  <a:srgbClr val="0070C0"/>
                </a:solidFill>
              </a:rPr>
              <a:t>  (</a:t>
            </a:r>
            <a:r>
              <a:rPr lang="sk-SK" dirty="0" err="1">
                <a:solidFill>
                  <a:srgbClr val="0070C0"/>
                </a:solidFill>
              </a:rPr>
              <a:t>sebapercepcia</a:t>
            </a:r>
            <a:r>
              <a:rPr lang="sk-SK" dirty="0">
                <a:solidFill>
                  <a:srgbClr val="0070C0"/>
                </a:solidFill>
              </a:rPr>
              <a:t>)</a:t>
            </a:r>
            <a:br>
              <a:rPr lang="sk-SK" sz="2800" dirty="0"/>
            </a:br>
            <a:br>
              <a:rPr lang="sk-SK" sz="2000" dirty="0"/>
            </a:b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82136" y="982639"/>
            <a:ext cx="11809863" cy="5418161"/>
          </a:xfrm>
        </p:spPr>
        <p:txBody>
          <a:bodyPr/>
          <a:lstStyle/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/>
              <a:t>Vnímanie seba  je dôležitou  súčasťou sebapoznávania, chápania seba, ponímania seba.</a:t>
            </a:r>
          </a:p>
          <a:p>
            <a:pPr marL="0" indent="0">
              <a:lnSpc>
                <a:spcPct val="108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sk-SK" sz="2600" u="sng" cap="none" dirty="0"/>
              <a:t>K poznávaniu seba samého môžeme dôjsť rozličnými cestami:</a:t>
            </a:r>
          </a:p>
          <a:p>
            <a:pPr marL="0" lv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i="1" cap="none" dirty="0">
                <a:solidFill>
                  <a:srgbClr val="0070C0"/>
                </a:solidFill>
              </a:rPr>
              <a:t>   1. sebapozorovaním</a:t>
            </a:r>
            <a:r>
              <a:rPr lang="sk-SK" sz="2600" cap="none" dirty="0"/>
              <a:t>,</a:t>
            </a:r>
          </a:p>
          <a:p>
            <a:pPr marL="0" lv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rgbClr val="FFC000"/>
                </a:solidFill>
              </a:rPr>
              <a:t>   2. starostlivým vyhodnocovaním výsledkov a dôsledkov vlastného správania   </a:t>
            </a:r>
          </a:p>
          <a:p>
            <a:pPr marL="0" lv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rgbClr val="FFC000"/>
                </a:solidFill>
              </a:rPr>
              <a:t>       a konania,</a:t>
            </a:r>
          </a:p>
          <a:p>
            <a:pPr marL="0" lv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chemeClr val="accent3">
                    <a:lumMod val="50000"/>
                  </a:schemeClr>
                </a:solidFill>
              </a:rPr>
              <a:t>   3. pozorovaním,</a:t>
            </a:r>
          </a:p>
          <a:p>
            <a:pPr marL="0" lv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rgbClr val="FF5050"/>
                </a:solidFill>
              </a:rPr>
              <a:t>   4. zhodnocovaním reakcií iných ľudí na naše konanie.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92283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54841" y="450376"/>
            <a:ext cx="11477767" cy="640762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sk-SK" sz="2600" u="sng" cap="none" dirty="0"/>
              <a:t>Pri vytváraní obrazu seba  má dôležitú úlohu:</a:t>
            </a:r>
            <a:endParaRPr lang="sk-SK" sz="2600" cap="none" dirty="0"/>
          </a:p>
          <a:p>
            <a:pPr marL="0" lv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b="1" i="1" cap="none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sk-SK" sz="2600" b="1" i="1" cap="none" dirty="0">
                <a:solidFill>
                  <a:srgbClr val="00B0F0"/>
                </a:solidFill>
              </a:rPr>
              <a:t>Sociálne porovnávanie</a:t>
            </a:r>
            <a:r>
              <a:rPr lang="sk-SK" sz="2600" cap="none" dirty="0"/>
              <a:t>, </a:t>
            </a:r>
            <a:r>
              <a:rPr lang="sk-SK" sz="2600" cap="none" dirty="0" err="1"/>
              <a:t>t.j</a:t>
            </a:r>
            <a:r>
              <a:rPr lang="sk-SK" sz="2600" cap="none" dirty="0"/>
              <a:t>. porovnávanie seba vo vzťahu k významným osobám.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b="1" i="1" cap="none" dirty="0">
                <a:solidFill>
                  <a:srgbClr val="FF5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sk-SK" sz="2600" b="1" i="1" cap="none" dirty="0">
                <a:solidFill>
                  <a:srgbClr val="FF5050"/>
                </a:solidFill>
              </a:rPr>
              <a:t>Sebareflexia</a:t>
            </a:r>
            <a:r>
              <a:rPr lang="sk-SK" sz="2600" b="1" i="1" cap="none" dirty="0"/>
              <a:t>,</a:t>
            </a:r>
            <a:r>
              <a:rPr lang="sk-SK" sz="2600" cap="none" dirty="0"/>
              <a:t> starostlivý pohľad na seba samého, svoje konanie, zhodnocovanie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600" cap="none" dirty="0"/>
              <a:t>    vlastných skúseností s určitým odstupom.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600" b="1" i="1" cap="none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sk-SK" sz="2600" b="1" i="1" cap="none" dirty="0">
                <a:solidFill>
                  <a:srgbClr val="92D050"/>
                </a:solidFill>
              </a:rPr>
              <a:t>Spätná väzba</a:t>
            </a:r>
            <a:r>
              <a:rPr lang="sk-SK" sz="2600" cap="none" dirty="0"/>
              <a:t>, </a:t>
            </a:r>
            <a:r>
              <a:rPr lang="sk-SK" sz="2600" cap="none" dirty="0" err="1"/>
              <a:t>t.j</a:t>
            </a:r>
            <a:r>
              <a:rPr lang="sk-SK" sz="2600" cap="none" dirty="0"/>
              <a:t>. Informácie o sebe, ktoré dostávame od druhých ľudí.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i="1" cap="none" dirty="0"/>
              <a:t>        </a:t>
            </a:r>
            <a:r>
              <a:rPr lang="sk-SK" sz="2600" i="1" cap="none" dirty="0">
                <a:solidFill>
                  <a:srgbClr val="00B050"/>
                </a:solidFill>
              </a:rPr>
              <a:t>Efektívne poskytovanie spätnej </a:t>
            </a:r>
            <a:r>
              <a:rPr lang="sk-SK" sz="2600" i="1" cap="none" dirty="0"/>
              <a:t>väzby</a:t>
            </a:r>
            <a:r>
              <a:rPr lang="sk-SK" sz="2600" cap="none" dirty="0"/>
              <a:t> musí rešpektovať pravidlá, ktoré hovoria,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cap="none" dirty="0"/>
              <a:t>        že </a:t>
            </a:r>
            <a:r>
              <a:rPr lang="sk-SK" sz="2600" u="sng" cap="none" dirty="0"/>
              <a:t>spätná väzba musí byť:</a:t>
            </a:r>
            <a:endParaRPr lang="sk-SK" sz="2600" cap="none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b="1" i="1" cap="none" dirty="0"/>
              <a:t>                                          </a:t>
            </a:r>
            <a:r>
              <a:rPr lang="sk-SK" sz="2600" i="1" cap="none" dirty="0">
                <a:solidFill>
                  <a:srgbClr val="0070C0"/>
                </a:solidFill>
              </a:rPr>
              <a:t>-   konkrétna</a:t>
            </a:r>
            <a:r>
              <a:rPr lang="sk-SK" sz="2600" cap="none" dirty="0"/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i="1" cap="none" dirty="0"/>
              <a:t>                                         </a:t>
            </a:r>
            <a:r>
              <a:rPr lang="sk-SK" sz="2600" i="1" cap="none" dirty="0">
                <a:solidFill>
                  <a:srgbClr val="FFC000"/>
                </a:solidFill>
              </a:rPr>
              <a:t>-  opisná, nie hodnotiaca</a:t>
            </a:r>
            <a:r>
              <a:rPr lang="sk-SK" sz="2600" i="1" cap="none" dirty="0"/>
              <a:t>,</a:t>
            </a:r>
            <a:endParaRPr lang="sk-SK" sz="2600" cap="non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i="1" cap="none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-  vyjadrená formou „ja“,</a:t>
            </a:r>
            <a:endParaRPr lang="sk-SK" sz="2600" cap="none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i="1" cap="none" dirty="0"/>
              <a:t>                                         </a:t>
            </a:r>
            <a:r>
              <a:rPr lang="sk-SK" sz="2600" i="1" cap="none" dirty="0">
                <a:solidFill>
                  <a:srgbClr val="FF5050"/>
                </a:solidFill>
              </a:rPr>
              <a:t>-  priamo </a:t>
            </a:r>
            <a:r>
              <a:rPr lang="sk-SK" sz="2600" i="1" cap="none" dirty="0" err="1">
                <a:solidFill>
                  <a:srgbClr val="FF5050"/>
                </a:solidFill>
              </a:rPr>
              <a:t>verifikovateľná</a:t>
            </a:r>
            <a:r>
              <a:rPr lang="sk-SK" sz="2600" i="1" cap="none" dirty="0">
                <a:solidFill>
                  <a:srgbClr val="FF5050"/>
                </a:solidFill>
              </a:rPr>
              <a:t>,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i="1" cap="none" dirty="0"/>
              <a:t>                                         </a:t>
            </a:r>
            <a:r>
              <a:rPr lang="sk-SK" sz="2600" i="1" cap="none" dirty="0">
                <a:solidFill>
                  <a:srgbClr val="92D050"/>
                </a:solidFill>
              </a:rPr>
              <a:t>-  funkčne otvorená.</a:t>
            </a:r>
            <a:endParaRPr lang="sk-SK" sz="2600" cap="none" dirty="0">
              <a:solidFill>
                <a:srgbClr val="92D050"/>
              </a:solidFill>
            </a:endParaRPr>
          </a:p>
        </p:txBody>
      </p:sp>
      <p:sp>
        <p:nvSpPr>
          <p:cNvPr id="4" name="Textové pole 2"/>
          <p:cNvSpPr txBox="1">
            <a:spLocks noChangeArrowheads="1"/>
          </p:cNvSpPr>
          <p:nvPr/>
        </p:nvSpPr>
        <p:spPr bwMode="auto">
          <a:xfrm>
            <a:off x="7806838" y="4077269"/>
            <a:ext cx="2251241" cy="4216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k-SK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Uveďte príklady</a:t>
            </a:r>
          </a:p>
        </p:txBody>
      </p:sp>
    </p:spTree>
    <p:extLst>
      <p:ext uri="{BB962C8B-B14F-4D97-AF65-F5344CB8AC3E}">
        <p14:creationId xmlns:p14="http://schemas.microsoft.com/office/powerpoint/2010/main" val="42721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B796-4A9F-CA24-3F81-BD5A39457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5D1509-D977-D590-E834-255080703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29" y="191068"/>
            <a:ext cx="11710405" cy="545912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br>
              <a:rPr lang="sk-SK" b="1" dirty="0"/>
            </a:br>
            <a:r>
              <a:rPr lang="sk-SK" b="1" dirty="0"/>
              <a:t> </a:t>
            </a:r>
            <a:r>
              <a:rPr lang="sk-SK" b="1" dirty="0">
                <a:solidFill>
                  <a:schemeClr val="accent2">
                    <a:lumMod val="50000"/>
                  </a:schemeClr>
                </a:solidFill>
              </a:rPr>
              <a:t>SOCIÁLNA INTERAKCIA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>
            <a:extLst>
              <a:ext uri="{FF2B5EF4-FFF2-40B4-BE49-F238E27FC236}">
                <a16:creationId xmlns:a16="http://schemas.microsoft.com/office/drawing/2014/main" id="{2524CA73-8BBE-0FA5-C6EA-00583FB66F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8490" y="968992"/>
            <a:ext cx="11614244" cy="5759354"/>
          </a:xfrm>
        </p:spPr>
        <p:txBody>
          <a:bodyPr>
            <a:normAutofit/>
          </a:bodyPr>
          <a:lstStyle/>
          <a:p>
            <a:r>
              <a:rPr lang="sk-SK" sz="2400" cap="none" dirty="0"/>
              <a:t>Človek sa v priebehu svojho života stretáva s inými ľuďmi, je s nimi v neustálom sociálnom kontakte, </a:t>
            </a:r>
            <a:r>
              <a:rPr lang="sk-SK" sz="2400" cap="none" dirty="0" err="1"/>
              <a:t>t.j</a:t>
            </a:r>
            <a:r>
              <a:rPr lang="sk-SK" sz="2400" cap="none" dirty="0"/>
              <a:t>. v </a:t>
            </a:r>
            <a:r>
              <a:rPr lang="sk-SK" sz="2400" cap="none" dirty="0">
                <a:solidFill>
                  <a:srgbClr val="0070C0"/>
                </a:solidFill>
              </a:rPr>
              <a:t>sociálnej interakcii.</a:t>
            </a:r>
          </a:p>
          <a:p>
            <a:r>
              <a:rPr lang="sk-SK" sz="2400" cap="none" dirty="0"/>
              <a:t>Definovať stručne sociálnu interakciu  nie je jednoduché, pretože  tento pojem označuje zložitý komplex rôznych javov.</a:t>
            </a:r>
            <a:r>
              <a:rPr lang="sk-SK" sz="2800" b="1" cap="none" dirty="0"/>
              <a:t> </a:t>
            </a:r>
            <a:endParaRPr lang="sk-SK" sz="2400" b="1" cap="none" dirty="0"/>
          </a:p>
        </p:txBody>
      </p:sp>
    </p:spTree>
    <p:extLst>
      <p:ext uri="{BB962C8B-B14F-4D97-AF65-F5344CB8AC3E}">
        <p14:creationId xmlns:p14="http://schemas.microsoft.com/office/powerpoint/2010/main" val="49606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54841" y="450376"/>
            <a:ext cx="11477767" cy="534082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sk-SK" sz="2600" b="1" cap="none" dirty="0"/>
              <a:t>Dávanie spätnej väzby </a:t>
            </a:r>
            <a:r>
              <a:rPr lang="sk-SK" sz="2600" b="1" i="1" cap="none" dirty="0">
                <a:solidFill>
                  <a:srgbClr val="92D050"/>
                </a:solidFill>
              </a:rPr>
              <a:t>je dôležitý nástroj tak  poznávania ako aj motivovania</a:t>
            </a:r>
            <a:r>
              <a:rPr lang="sk-SK" sz="2600" cap="none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600" cap="none" dirty="0"/>
              <a:t>Umeniu jej poskytovania sa však </a:t>
            </a:r>
            <a:r>
              <a:rPr lang="sk-SK" sz="2600" b="1" i="1" cap="none" dirty="0">
                <a:solidFill>
                  <a:srgbClr val="0070C0"/>
                </a:solidFill>
              </a:rPr>
              <a:t>musíme naučiť</a:t>
            </a:r>
            <a:r>
              <a:rPr lang="sk-SK" sz="2600" cap="none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600" cap="none" dirty="0"/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600" b="1" u="sng" cap="none" dirty="0"/>
              <a:t>Otvorenosť vo spätnej väzbe </a:t>
            </a:r>
            <a:r>
              <a:rPr lang="sk-SK" sz="2600" u="sng" cap="none" dirty="0"/>
              <a:t>znamená rešpektovať tieto pravidlá:</a:t>
            </a:r>
            <a:endParaRPr lang="sk-SK" sz="2600" cap="none" dirty="0"/>
          </a:p>
          <a:p>
            <a:pPr>
              <a:spcBef>
                <a:spcPts val="0"/>
              </a:spcBef>
            </a:pPr>
            <a:r>
              <a:rPr lang="sk-SK" sz="2600" b="1" i="1" cap="none" dirty="0">
                <a:solidFill>
                  <a:srgbClr val="0070C0"/>
                </a:solidFill>
              </a:rPr>
              <a:t>nestavať sa do defenzívy </a:t>
            </a:r>
            <a:r>
              <a:rPr lang="sk-SK" sz="2600" cap="none" dirty="0"/>
              <a:t>(nezaujať vopred obranný postoj),</a:t>
            </a:r>
          </a:p>
          <a:p>
            <a:pPr>
              <a:spcBef>
                <a:spcPts val="0"/>
              </a:spcBef>
            </a:pPr>
            <a:r>
              <a:rPr lang="sk-SK" sz="2600" b="1" i="1" cap="none" dirty="0">
                <a:solidFill>
                  <a:srgbClr val="00B050"/>
                </a:solidFill>
              </a:rPr>
              <a:t>pozorne načúvať a nie okamžite argumentovať</a:t>
            </a:r>
            <a:r>
              <a:rPr lang="sk-SK" sz="2600" cap="none" dirty="0"/>
              <a:t>, vysvetľovať, hájiť sa,</a:t>
            </a:r>
          </a:p>
          <a:p>
            <a:pPr>
              <a:spcBef>
                <a:spcPts val="0"/>
              </a:spcBef>
            </a:pPr>
            <a:r>
              <a:rPr lang="sk-SK" sz="2600" b="1" i="1" cap="none" dirty="0">
                <a:solidFill>
                  <a:srgbClr val="996633"/>
                </a:solidFill>
              </a:rPr>
              <a:t>snažiť sa získať čo najviac informácii</a:t>
            </a:r>
            <a:r>
              <a:rPr lang="sk-SK" sz="2600" cap="none" dirty="0"/>
              <a:t>, pýtať sa, využiť tieto informácie  pre pozitívnu zmenu seba a svojej činnosti,</a:t>
            </a:r>
          </a:p>
          <a:p>
            <a:pPr>
              <a:spcBef>
                <a:spcPts val="0"/>
              </a:spcBef>
            </a:pPr>
            <a:r>
              <a:rPr lang="sk-SK" sz="2600" b="1" cap="none" dirty="0">
                <a:solidFill>
                  <a:schemeClr val="accent6">
                    <a:lumMod val="50000"/>
                  </a:schemeClr>
                </a:solidFill>
              </a:rPr>
              <a:t>vnímať spätnú väzbu ako mimoriadnu príležitosť k vlastnému </a:t>
            </a:r>
            <a:r>
              <a:rPr lang="sk-SK" sz="2600" b="1" cap="none" dirty="0" err="1">
                <a:solidFill>
                  <a:schemeClr val="accent6">
                    <a:lumMod val="50000"/>
                  </a:schemeClr>
                </a:solidFill>
              </a:rPr>
              <a:t>sebarozvoju</a:t>
            </a:r>
            <a:r>
              <a:rPr lang="sk-SK" sz="2600" b="1" cap="none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800902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B5470-3BF9-A76D-972F-7B78ED0B5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ýsledok vyhľadávania obrázkov pre dopyt cliparts">
            <a:extLst>
              <a:ext uri="{FF2B5EF4-FFF2-40B4-BE49-F238E27FC236}">
                <a16:creationId xmlns:a16="http://schemas.microsoft.com/office/drawing/2014/main" id="{64CF29DF-665E-662A-A637-FEE68E6EA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268" y="2004490"/>
            <a:ext cx="27622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593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kTextu 2">
            <a:extLst>
              <a:ext uri="{FF2B5EF4-FFF2-40B4-BE49-F238E27FC236}">
                <a16:creationId xmlns:a16="http://schemas.microsoft.com/office/drawing/2014/main" id="{B79ADF27-E506-8B4D-828A-6AAC4FF144C8}"/>
              </a:ext>
            </a:extLst>
          </p:cNvPr>
          <p:cNvSpPr txBox="1"/>
          <p:nvPr/>
        </p:nvSpPr>
        <p:spPr>
          <a:xfrm>
            <a:off x="195309" y="206702"/>
            <a:ext cx="11540971" cy="46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k-SK" sz="2400" b="1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ZOZNAM POUŽITEJ LITERATÚRY</a:t>
            </a:r>
            <a:endParaRPr lang="sk-SK" sz="1800" dirty="0">
              <a:effectLst/>
              <a:latin typeface="Tw Cen MT (Text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sk-SK" sz="1600" dirty="0">
              <a:effectLst/>
              <a:latin typeface="Tw Cen MT (Text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BRANSCOMBE,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Nyla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R. a Robert A. BARON.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Psychology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14th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Pearson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, 2022.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DELAMATER, John D.,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Jessica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L. COLLETT a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Steven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HITLIN.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Psychology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10th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New York: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Routledge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, 2024. xviii, 658 s. ISBN 978-1-032-26479-0.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HAYESOVÁ, Nicky. </a:t>
            </a:r>
            <a:r>
              <a:rPr lang="sk-SK" sz="1800" i="1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Základy </a:t>
            </a:r>
            <a:r>
              <a:rPr lang="sk-SK" sz="1800" i="1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sociální</a:t>
            </a:r>
            <a:r>
              <a:rPr lang="sk-SK" sz="1800" i="1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i="1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psychologie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8. vyd. Praha: Portál, 2021. ISBN 978-80-262-1850-0.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HEWSTONE,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Miles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a Wolfgang STROEBE. </a:t>
            </a:r>
            <a:r>
              <a:rPr lang="sk-SK" sz="1800" i="1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Sociální</a:t>
            </a:r>
            <a:r>
              <a:rPr lang="sk-SK" sz="1800" i="1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i="1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psychologie</a:t>
            </a:r>
            <a:r>
              <a:rPr lang="sk-SK" sz="1800" i="1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: moderní učebnice </a:t>
            </a:r>
            <a:r>
              <a:rPr lang="sk-SK" sz="1800" i="1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sociální</a:t>
            </a:r>
            <a:r>
              <a:rPr lang="sk-SK" sz="1800" i="1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i="1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psychologie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Translated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by Dagmar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Brejlová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- Pavla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Le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Roch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Vydání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první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Praha: Portál, 2006, 769 s. ISBN 80-7367-092-5.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KASSIN,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Saul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Steven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FEIN a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Hazel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Rose MARKUS.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Psychology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12th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ed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SAGE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Publications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, 2024. 736 s. ISBN 978-1-0718-5201-9.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KOLLÁRIK, Teodor. Sociálna psychológia. 1. vyd. Bratislava: Slovenské pedagogické nakladateľstvo, 1993. 194 s. ISBN 80-08-01828-3.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VÝROST, Jozef a Ivan SLAMĚNÍK,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eds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2. vyd.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Sociální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psychologie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. Praha: </a:t>
            </a:r>
            <a:r>
              <a:rPr lang="sk-SK" sz="1800" dirty="0" err="1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Grada</a:t>
            </a:r>
            <a:r>
              <a:rPr lang="sk-SK" sz="1800" dirty="0">
                <a:effectLst/>
                <a:latin typeface="Tw Cen MT (Text)"/>
                <a:ea typeface="Calibri" panose="020F0502020204030204" pitchFamily="34" charset="0"/>
                <a:cs typeface="Times New Roman" panose="02020603050405020304" pitchFamily="18" charset="0"/>
              </a:rPr>
              <a:t>, 2024. 416 s. ISBN 978-80-247-1428-8. </a:t>
            </a:r>
          </a:p>
        </p:txBody>
      </p:sp>
    </p:spTree>
    <p:extLst>
      <p:ext uri="{BB962C8B-B14F-4D97-AF65-F5344CB8AC3E}">
        <p14:creationId xmlns:p14="http://schemas.microsoft.com/office/powerpoint/2010/main" val="4174446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329" y="191068"/>
            <a:ext cx="11710405" cy="545912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br>
              <a:rPr lang="sk-SK" b="1" dirty="0"/>
            </a:br>
            <a:r>
              <a:rPr lang="sk-SK" b="1" dirty="0"/>
              <a:t> </a:t>
            </a:r>
            <a:r>
              <a:rPr lang="sk-SK" b="1" dirty="0">
                <a:solidFill>
                  <a:schemeClr val="accent2">
                    <a:lumMod val="50000"/>
                  </a:schemeClr>
                </a:solidFill>
              </a:rPr>
              <a:t>SOCIÁLNA INTERAKCIA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68490" y="968992"/>
            <a:ext cx="11614244" cy="575935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500" b="1" cap="none" dirty="0"/>
              <a:t> Sociálna interakcia </a:t>
            </a:r>
            <a:r>
              <a:rPr lang="sk-SK" sz="25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500" cap="none" dirty="0"/>
              <a:t>Je akousi výmenou, ktorá prebehne medzi dvoma alebo viacerými osobami – výmenou, ktorá sa týka videnia seba a iných, komunikácie medzi osobami  a činnosti, ktorá tu prebehne. </a:t>
            </a:r>
            <a:r>
              <a:rPr lang="sk-SK" sz="2500" i="1" cap="none" dirty="0">
                <a:solidFill>
                  <a:srgbClr val="7030A0"/>
                </a:solidFill>
              </a:rPr>
              <a:t>Správanie jednej osoby je podnetom pre správanie druhej osoby.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k-SK" sz="2500" cap="non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500" b="1" i="1" cap="none" dirty="0"/>
              <a:t>Z hľadiska </a:t>
            </a:r>
            <a:r>
              <a:rPr lang="sk-SK" sz="2500" b="1" i="1" u="sng" cap="none" dirty="0"/>
              <a:t>počtu zúčastnených osôb </a:t>
            </a:r>
            <a:r>
              <a:rPr lang="sk-SK" sz="2500" b="1" i="1" cap="none" dirty="0"/>
              <a:t>hovoríme o týchto druhoch interakcií</a:t>
            </a:r>
            <a:r>
              <a:rPr lang="sk-SK" sz="2500" cap="none" dirty="0"/>
              <a:t>:</a:t>
            </a:r>
          </a:p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sk-SK" sz="2500" b="1" cap="none" dirty="0">
                <a:solidFill>
                  <a:srgbClr val="00B050"/>
                </a:solidFill>
              </a:rPr>
              <a:t>Dynamická interakcia </a:t>
            </a:r>
            <a:r>
              <a:rPr lang="sk-SK" sz="2500" cap="none" dirty="0"/>
              <a:t>(jednotlivec – jednotlivec).</a:t>
            </a:r>
          </a:p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sk-SK" sz="2500" b="1" i="1" cap="none" dirty="0">
                <a:solidFill>
                  <a:srgbClr val="0070C0"/>
                </a:solidFill>
              </a:rPr>
              <a:t>Interakcia medzi jednotlivcom a malou skupinou</a:t>
            </a:r>
            <a:r>
              <a:rPr lang="sk-SK" sz="2500" cap="none" dirty="0"/>
              <a:t>.</a:t>
            </a:r>
          </a:p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sk-SK" sz="2500" b="1" i="1" cap="none" dirty="0">
                <a:solidFill>
                  <a:srgbClr val="FFC000"/>
                </a:solidFill>
              </a:rPr>
              <a:t>Interakcia medzi dvomi malými sociálnymi skupinami</a:t>
            </a:r>
            <a:r>
              <a:rPr lang="sk-SK" sz="2500" cap="none" dirty="0"/>
              <a:t>.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500" b="1" i="1" cap="none" dirty="0"/>
              <a:t>Z hľadiska </a:t>
            </a:r>
            <a:r>
              <a:rPr lang="sk-SK" sz="2500" b="1" i="1" u="sng" cap="none" dirty="0"/>
              <a:t>obsahu</a:t>
            </a:r>
            <a:r>
              <a:rPr lang="sk-SK" sz="2500" b="1" i="1" cap="none" dirty="0"/>
              <a:t>  hovoríme o rôznych druhoch interakcie: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500" i="1" cap="none" dirty="0"/>
              <a:t>→ interakcia </a:t>
            </a:r>
            <a:r>
              <a:rPr lang="sk-SK" sz="2500" b="1" cap="none" dirty="0">
                <a:solidFill>
                  <a:srgbClr val="FFC000"/>
                </a:solidFill>
              </a:rPr>
              <a:t>pedagogická</a:t>
            </a:r>
            <a:r>
              <a:rPr lang="sk-SK" sz="2500" cap="none" dirty="0"/>
              <a:t>, </a:t>
            </a:r>
            <a:r>
              <a:rPr lang="sk-SK" sz="2500" b="1" cap="none" dirty="0">
                <a:solidFill>
                  <a:srgbClr val="92D050"/>
                </a:solidFill>
              </a:rPr>
              <a:t>manželská</a:t>
            </a:r>
            <a:r>
              <a:rPr lang="sk-SK" sz="2500" cap="none" dirty="0"/>
              <a:t>, </a:t>
            </a:r>
            <a:r>
              <a:rPr lang="sk-SK" sz="2500" b="1" cap="none" dirty="0">
                <a:solidFill>
                  <a:srgbClr val="0070C0"/>
                </a:solidFill>
              </a:rPr>
              <a:t>erotická</a:t>
            </a:r>
            <a:r>
              <a:rPr lang="sk-SK" sz="2500" cap="none" dirty="0"/>
              <a:t>, </a:t>
            </a:r>
            <a:r>
              <a:rPr lang="sk-SK" sz="2500" b="1" cap="none" dirty="0">
                <a:solidFill>
                  <a:schemeClr val="accent5">
                    <a:lumMod val="75000"/>
                  </a:schemeClr>
                </a:solidFill>
              </a:rPr>
              <a:t>rodinná</a:t>
            </a:r>
            <a:r>
              <a:rPr lang="sk-SK" sz="2500" cap="none" dirty="0"/>
              <a:t>, </a:t>
            </a:r>
            <a:r>
              <a:rPr lang="sk-SK" sz="2500" b="1" cap="none" dirty="0">
                <a:solidFill>
                  <a:srgbClr val="C00000"/>
                </a:solidFill>
              </a:rPr>
              <a:t>pracovná</a:t>
            </a:r>
            <a:r>
              <a:rPr lang="sk-SK" sz="2500" cap="none" dirty="0"/>
              <a:t> a </a:t>
            </a:r>
            <a:r>
              <a:rPr lang="sk-SK" sz="2500" b="1" cap="none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pod</a:t>
            </a:r>
            <a:r>
              <a:rPr lang="sk-SK" sz="2500" cap="none" dirty="0"/>
              <a:t>.</a:t>
            </a:r>
          </a:p>
          <a:p>
            <a:pPr marL="0" indent="0">
              <a:buNone/>
            </a:pPr>
            <a:endParaRPr lang="sk-SK" b="1" cap="none" dirty="0"/>
          </a:p>
        </p:txBody>
      </p:sp>
    </p:spTree>
    <p:extLst>
      <p:ext uri="{BB962C8B-B14F-4D97-AF65-F5344CB8AC3E}">
        <p14:creationId xmlns:p14="http://schemas.microsoft.com/office/powerpoint/2010/main" val="194485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31971" y="122829"/>
            <a:ext cx="10955229" cy="545912"/>
          </a:xfrm>
        </p:spPr>
        <p:txBody>
          <a:bodyPr>
            <a:normAutofit fontScale="90000"/>
          </a:bodyPr>
          <a:lstStyle/>
          <a:p>
            <a:br>
              <a:rPr lang="sk-SK" b="1" dirty="0"/>
            </a:br>
            <a:r>
              <a:rPr lang="sk-SK" b="1" dirty="0"/>
              <a:t>                                                                          </a:t>
            </a:r>
            <a:r>
              <a:rPr lang="sk-SK" sz="2200" b="1" cap="none" dirty="0">
                <a:solidFill>
                  <a:schemeClr val="accent2">
                    <a:lumMod val="50000"/>
                  </a:schemeClr>
                </a:solidFill>
              </a:rPr>
              <a:t>Sociálna interakcia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41194" y="668742"/>
            <a:ext cx="11546006" cy="512245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500" cap="none" dirty="0"/>
              <a:t>Samotný proces interakcie pozostáva z troch zložiek, ktorými sú: 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sk-SK" sz="2500" b="1" cap="none" dirty="0">
                <a:solidFill>
                  <a:schemeClr val="accent1">
                    <a:lumMod val="75000"/>
                  </a:schemeClr>
                </a:solidFill>
              </a:rPr>
              <a:t>Sociálna percepcia</a:t>
            </a:r>
            <a:r>
              <a:rPr lang="sk-SK" sz="2500" cap="none" dirty="0"/>
              <a:t>,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sk-SK" sz="2500" b="1" cap="none" dirty="0">
                <a:solidFill>
                  <a:schemeClr val="accent3">
                    <a:lumMod val="50000"/>
                  </a:schemeClr>
                </a:solidFill>
              </a:rPr>
              <a:t>Sociálna komunikácia</a:t>
            </a:r>
            <a:r>
              <a:rPr lang="sk-SK" sz="2500" cap="none" dirty="0"/>
              <a:t>,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sk-SK" sz="2500" b="1" cap="none" dirty="0">
                <a:solidFill>
                  <a:srgbClr val="002060"/>
                </a:solidFill>
              </a:rPr>
              <a:t>Sociálne správanie</a:t>
            </a:r>
            <a:r>
              <a:rPr lang="sk-SK" sz="2500" cap="none" dirty="0"/>
              <a:t>.</a:t>
            </a:r>
          </a:p>
          <a:p>
            <a:pPr lvl="0">
              <a:lnSpc>
                <a:spcPct val="100000"/>
              </a:lnSpc>
              <a:spcBef>
                <a:spcPts val="600"/>
              </a:spcBef>
            </a:pPr>
            <a:endParaRPr lang="sk-SK" sz="2500" cap="non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sk-SK" sz="2500" cap="none" dirty="0"/>
              <a:t>Sociálne vnímanie, </a:t>
            </a:r>
            <a:r>
              <a:rPr lang="sk-SK" sz="2500" b="1" i="1" cap="none" dirty="0"/>
              <a:t>percepcia</a:t>
            </a:r>
            <a:r>
              <a:rPr lang="sk-SK" sz="2500" cap="none" dirty="0"/>
              <a:t> je prvým krokom procesu sociálnej interakcie, pretože to, aký obraz si o človeku vytvoríme silne ovplyvňuje našu  </a:t>
            </a:r>
            <a:r>
              <a:rPr lang="sk-SK" sz="2500" b="1" i="1" cap="none" dirty="0"/>
              <a:t>komunikáciu</a:t>
            </a:r>
            <a:r>
              <a:rPr lang="sk-SK" sz="2500" cap="none" dirty="0"/>
              <a:t>  a tiež  naše </a:t>
            </a:r>
            <a:r>
              <a:rPr lang="sk-SK" sz="2500" b="1" cap="none" dirty="0"/>
              <a:t>správanie</a:t>
            </a:r>
            <a:r>
              <a:rPr lang="sk-SK" sz="2500" cap="none" dirty="0"/>
              <a:t> sa voči nemu.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500" cap="none" dirty="0"/>
              <a:t>→ Tieto tri kroky sociálnej interakcie sú úzko späté a v realite sa často prelínajú.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sk-SK" sz="2500" cap="none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70865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Výsledok vyhľadávania obrázkov pre dopyt cliparts">
            <a:extLst>
              <a:ext uri="{FF2B5EF4-FFF2-40B4-BE49-F238E27FC236}">
                <a16:creationId xmlns:a16="http://schemas.microsoft.com/office/drawing/2014/main" id="{9839BBAC-8FE9-B5E0-3D21-BF902C326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268" y="2004490"/>
            <a:ext cx="276225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762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1069" y="150126"/>
            <a:ext cx="11682483" cy="464024"/>
          </a:xfrm>
        </p:spPr>
        <p:txBody>
          <a:bodyPr>
            <a:normAutofit fontScale="90000"/>
          </a:bodyPr>
          <a:lstStyle/>
          <a:p>
            <a:pPr algn="l"/>
            <a:br>
              <a:rPr lang="sk-SK" b="1" dirty="0"/>
            </a:br>
            <a:br>
              <a:rPr lang="sk-SK" b="1" dirty="0"/>
            </a:br>
            <a:r>
              <a:rPr lang="sk-SK" b="1" dirty="0"/>
              <a:t>  </a:t>
            </a:r>
            <a:r>
              <a:rPr lang="sk-SK" sz="2800" b="1" dirty="0">
                <a:solidFill>
                  <a:srgbClr val="00B050"/>
                </a:solidFill>
              </a:rPr>
              <a:t>SOCIÁLNA PERCEPCIA – VNÍMANIE A POZNÁVANIE INÝCH ĽUDÍ</a:t>
            </a:r>
            <a:br>
              <a:rPr lang="sk-SK" sz="2000" dirty="0"/>
            </a:b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286603" y="873457"/>
            <a:ext cx="11586949" cy="578664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400" b="1" i="1" cap="none" dirty="0"/>
              <a:t>Percepcia</a:t>
            </a:r>
            <a:r>
              <a:rPr lang="sk-SK" sz="2400" cap="none" dirty="0"/>
              <a:t>  -  Pozorovanie, skúmanie a zisťovanie prítomnosti, polohy tvaru predmetu      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400" cap="none" dirty="0"/>
              <a:t>                   zmyslovými orgánmi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400" cap="none" dirty="0"/>
              <a:t>                -  Vnímanie, ponímanie skutočnosti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k-SK" sz="2400" cap="non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400" cap="none" dirty="0"/>
              <a:t>Sociálna percepcia je procesom, v ktorom si každý z jeho účastníkov vytvára obraz  toho druhého.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k-SK" sz="2400" cap="non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400" u="sng" cap="none" dirty="0"/>
              <a:t>Sociálnu percepciu charakterizuje:</a:t>
            </a:r>
            <a:endParaRPr lang="sk-SK" sz="2400" cap="none" dirty="0"/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k-SK" sz="2400" cap="none" dirty="0"/>
              <a:t>Je procesom, ktorý </a:t>
            </a:r>
            <a:r>
              <a:rPr lang="sk-SK" sz="2400" cap="none" dirty="0">
                <a:solidFill>
                  <a:srgbClr val="0070C0"/>
                </a:solidFill>
              </a:rPr>
              <a:t>prebieha </a:t>
            </a:r>
            <a:r>
              <a:rPr lang="sk-SK" sz="2400" b="1" i="1" cap="none" dirty="0">
                <a:solidFill>
                  <a:srgbClr val="0070C0"/>
                </a:solidFill>
              </a:rPr>
              <a:t>bleskovou rýchlosťou</a:t>
            </a:r>
            <a:r>
              <a:rPr lang="sk-SK" sz="2400" cap="none" dirty="0"/>
              <a:t>.  Obraz o druhom človeku si utvárame okamžite, spontánne,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sk-SK" sz="2400" cap="none" dirty="0"/>
              <a:t>Obraz o druhom človeku vytváraný v sociálnej  percepcii je </a:t>
            </a:r>
            <a:r>
              <a:rPr lang="sk-SK" sz="2400" b="1" i="1" cap="none" dirty="0">
                <a:solidFill>
                  <a:srgbClr val="0070C0"/>
                </a:solidFill>
              </a:rPr>
              <a:t>veľmi trvácny</a:t>
            </a:r>
            <a:r>
              <a:rPr lang="sk-SK" sz="2400" cap="none" dirty="0"/>
              <a:t>. Je veľmi ťažké  zmeniť obraz, ktorý si o nás iní vytvorili v prvom kontakte,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sk-SK" sz="2400" cap="none" dirty="0"/>
              <a:t>Obraz o druhom </a:t>
            </a:r>
            <a:r>
              <a:rPr lang="sk-SK" sz="2400" b="1" i="1" cap="none" dirty="0">
                <a:solidFill>
                  <a:srgbClr val="0070C0"/>
                </a:solidFill>
              </a:rPr>
              <a:t>výrazne ovplyvňuje  naše správanie sa k dotyčnému</a:t>
            </a:r>
            <a:r>
              <a:rPr lang="sk-SK" sz="2400" cap="none" dirty="0"/>
              <a:t>.  </a:t>
            </a:r>
          </a:p>
          <a:p>
            <a:pPr marL="0" indent="0">
              <a:buNone/>
            </a:pPr>
            <a:endParaRPr lang="sk-SK" sz="2500" cap="none" dirty="0"/>
          </a:p>
        </p:txBody>
      </p:sp>
    </p:spTree>
    <p:extLst>
      <p:ext uri="{BB962C8B-B14F-4D97-AF65-F5344CB8AC3E}">
        <p14:creationId xmlns:p14="http://schemas.microsoft.com/office/powerpoint/2010/main" val="427804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898" y="232012"/>
            <a:ext cx="11559653" cy="491319"/>
          </a:xfrm>
        </p:spPr>
        <p:txBody>
          <a:bodyPr>
            <a:normAutofit fontScale="90000"/>
          </a:bodyPr>
          <a:lstStyle/>
          <a:p>
            <a:br>
              <a:rPr lang="sk-SK" b="1" dirty="0"/>
            </a:br>
            <a:r>
              <a:rPr lang="sk-SK" b="1" dirty="0"/>
              <a:t>                                                 </a:t>
            </a:r>
            <a:r>
              <a:rPr lang="sk-SK" sz="2200" b="1" cap="none" dirty="0">
                <a:solidFill>
                  <a:srgbClr val="00B050"/>
                </a:solidFill>
              </a:rPr>
              <a:t>Sociálna percepcia – vnímanie a poznávanie iných ľudí</a:t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13898" y="873458"/>
            <a:ext cx="11559653" cy="5759354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k-SK" sz="2500" cap="none" dirty="0"/>
              <a:t>Pri vytváraní si obrazu druhého človeka využívame intuíciu, empatiu, hodnotenie správania, ale najčastejšie sa  orientujeme  podľa  jeho </a:t>
            </a:r>
            <a:r>
              <a:rPr lang="sk-SK" sz="2500" u="sng" cap="none" dirty="0"/>
              <a:t>vonkajších znakov</a:t>
            </a:r>
            <a:r>
              <a:rPr lang="sk-SK" sz="2500" cap="none" dirty="0"/>
              <a:t>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500" cap="non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●  o</a:t>
            </a:r>
            <a:r>
              <a:rPr lang="sk-SK" sz="2500" b="1" i="1" cap="non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blečenie a celkovú úpravu</a:t>
            </a:r>
            <a:r>
              <a:rPr lang="sk-SK" sz="2500" cap="none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500" cap="non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●  </a:t>
            </a:r>
            <a:r>
              <a:rPr lang="sk-SK" sz="2500" b="1" i="1" cap="non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mimiku tváre</a:t>
            </a:r>
            <a:r>
              <a:rPr lang="sk-SK" sz="2500" cap="none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500" cap="none" dirty="0">
                <a:solidFill>
                  <a:srgbClr val="FFC000"/>
                </a:solidFill>
              </a:rPr>
              <a:t>     ●  </a:t>
            </a:r>
            <a:r>
              <a:rPr lang="sk-SK" sz="2500" b="1" i="1" cap="none" dirty="0">
                <a:solidFill>
                  <a:srgbClr val="FFC000"/>
                </a:solidFill>
              </a:rPr>
              <a:t>gestikuláciu</a:t>
            </a:r>
            <a:r>
              <a:rPr lang="sk-SK" sz="2500" cap="none" dirty="0">
                <a:solidFill>
                  <a:srgbClr val="FFC000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500" cap="none" dirty="0">
                <a:solidFill>
                  <a:srgbClr val="0070C0"/>
                </a:solidFill>
              </a:rPr>
              <a:t>     ●</a:t>
            </a:r>
            <a:r>
              <a:rPr lang="sk-SK" sz="2500" cap="none" dirty="0"/>
              <a:t>  </a:t>
            </a:r>
            <a:r>
              <a:rPr lang="sk-SK" sz="2500" cap="none" dirty="0">
                <a:solidFill>
                  <a:srgbClr val="0070C0"/>
                </a:solidFill>
              </a:rPr>
              <a:t>tzv. v</a:t>
            </a:r>
            <a:r>
              <a:rPr lang="sk-SK" sz="2500" b="1" i="1" cap="none" dirty="0">
                <a:solidFill>
                  <a:srgbClr val="0070C0"/>
                </a:solidFill>
              </a:rPr>
              <a:t>eľké neverbálne prejavy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500" cap="none" dirty="0"/>
              <a:t>     </a:t>
            </a:r>
            <a:r>
              <a:rPr lang="sk-SK" sz="2500" cap="none" dirty="0">
                <a:solidFill>
                  <a:srgbClr val="00B050"/>
                </a:solidFill>
              </a:rPr>
              <a:t>●</a:t>
            </a:r>
            <a:r>
              <a:rPr lang="sk-SK" sz="2500" cap="none" dirty="0"/>
              <a:t> </a:t>
            </a:r>
            <a:r>
              <a:rPr lang="sk-SK" sz="2500" cap="none" dirty="0">
                <a:solidFill>
                  <a:srgbClr val="00B050"/>
                </a:solidFill>
              </a:rPr>
              <a:t>vonkajšie </a:t>
            </a:r>
            <a:r>
              <a:rPr lang="sk-SK" sz="2500" b="1" i="1" cap="none" dirty="0">
                <a:solidFill>
                  <a:srgbClr val="00B050"/>
                </a:solidFill>
              </a:rPr>
              <a:t>prejavy správania</a:t>
            </a:r>
            <a:endParaRPr lang="sk-SK" sz="2500" cap="none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k-SK" dirty="0"/>
          </a:p>
          <a:p>
            <a:pPr marL="0" indent="0">
              <a:lnSpc>
                <a:spcPct val="108000"/>
              </a:lnSpc>
              <a:spcBef>
                <a:spcPts val="0"/>
              </a:spcBef>
              <a:buNone/>
            </a:pPr>
            <a:r>
              <a:rPr lang="sk-SK" sz="2500" cap="none" dirty="0"/>
              <a:t>Problém vytvárania si obrazu o druhom, spočíva v tom,  že fakticky neexistuje priamy, jednoznačný vzťah medzi niektorým z vyššie uvedených znakov a určitou psychickou charakteristikou človeka.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4105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3899" y="218363"/>
            <a:ext cx="11464119" cy="450377"/>
          </a:xfrm>
        </p:spPr>
        <p:txBody>
          <a:bodyPr>
            <a:normAutofit fontScale="90000"/>
          </a:bodyPr>
          <a:lstStyle/>
          <a:p>
            <a:pPr algn="l"/>
            <a:br>
              <a:rPr lang="sk-SK" b="1" dirty="0"/>
            </a:br>
            <a:br>
              <a:rPr lang="sk-SK" b="1" dirty="0"/>
            </a:br>
            <a:r>
              <a:rPr lang="sk-SK" sz="2700" b="1" dirty="0">
                <a:solidFill>
                  <a:srgbClr val="00B050"/>
                </a:solidFill>
              </a:rPr>
              <a:t>PRESNOSŤ  (OBJEKTIVITA) SOCIÁLNEJ PERCEPCIE</a:t>
            </a:r>
            <a:r>
              <a:rPr lang="sk-SK" b="1" dirty="0"/>
              <a:t> </a:t>
            </a:r>
            <a:br>
              <a:rPr lang="sk-SK" dirty="0"/>
            </a:b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13899" y="873458"/>
            <a:ext cx="11464119" cy="569111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cap="none" dirty="0"/>
              <a:t>Presnosť (objektivita) sociálnej percepcie závisí od faktorov, ktoré sa týkajú oboch účastníkov v procese sociálnej interakcie – </a:t>
            </a:r>
            <a:r>
              <a:rPr lang="sk-SK" sz="2600" b="1" i="1" cap="none" dirty="0">
                <a:solidFill>
                  <a:srgbClr val="0070C0"/>
                </a:solidFill>
              </a:rPr>
              <a:t>toho, kto posudzuje </a:t>
            </a:r>
            <a:r>
              <a:rPr lang="sk-SK" sz="2600" cap="none" dirty="0"/>
              <a:t>(</a:t>
            </a:r>
            <a:r>
              <a:rPr lang="sk-SK" sz="2600" cap="none" dirty="0">
                <a:solidFill>
                  <a:srgbClr val="0070C0"/>
                </a:solidFill>
              </a:rPr>
              <a:t>subjekt vnímania</a:t>
            </a:r>
            <a:r>
              <a:rPr lang="sk-SK" sz="2600" cap="none" dirty="0"/>
              <a:t>) a toho, </a:t>
            </a:r>
            <a:r>
              <a:rPr lang="sk-SK" sz="2600" b="1" i="1" cap="none" dirty="0">
                <a:solidFill>
                  <a:srgbClr val="0070C0"/>
                </a:solidFill>
              </a:rPr>
              <a:t>ktorý je posudzovaný </a:t>
            </a:r>
            <a:r>
              <a:rPr lang="sk-SK" sz="2600" cap="none" dirty="0"/>
              <a:t>(</a:t>
            </a:r>
            <a:r>
              <a:rPr lang="sk-SK" sz="2600" cap="none" dirty="0">
                <a:solidFill>
                  <a:srgbClr val="0070C0"/>
                </a:solidFill>
              </a:rPr>
              <a:t>objekt vnímania</a:t>
            </a:r>
            <a:r>
              <a:rPr lang="sk-SK" sz="2600" cap="none" dirty="0"/>
              <a:t>).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11506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2329" y="204716"/>
            <a:ext cx="11683110" cy="75062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l"/>
            <a:br>
              <a:rPr lang="sk-SK" sz="2000" b="1" dirty="0"/>
            </a:br>
            <a:br>
              <a:rPr lang="sk-SK" sz="2000" b="1" dirty="0"/>
            </a:br>
            <a:br>
              <a:rPr lang="sk-SK" sz="2000" b="1" dirty="0"/>
            </a:br>
            <a:br>
              <a:rPr lang="sk-SK" sz="2000" b="1" dirty="0"/>
            </a:br>
            <a:r>
              <a:rPr lang="sk-SK" b="1" i="1" cap="none" dirty="0">
                <a:solidFill>
                  <a:srgbClr val="0070C0"/>
                </a:solidFill>
              </a:rPr>
              <a:t>A/  Faktory presnosti na strane posudzovateľa </a:t>
            </a:r>
            <a:r>
              <a:rPr lang="sk-SK" sz="2700" cap="none" dirty="0"/>
              <a:t>(toho, kto posudzuje → subjektu                  </a:t>
            </a:r>
            <a:br>
              <a:rPr lang="sk-SK" sz="2700" cap="none" dirty="0"/>
            </a:br>
            <a:r>
              <a:rPr lang="sk-SK" sz="2700" cap="none" dirty="0"/>
              <a:t>                                                                                        vnímania)</a:t>
            </a:r>
            <a:br>
              <a:rPr lang="sk-SK" sz="2000" dirty="0"/>
            </a:b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quarter" idx="13"/>
          </p:nvPr>
        </p:nvSpPr>
        <p:spPr>
          <a:xfrm>
            <a:off x="382137" y="1173707"/>
            <a:ext cx="11327642" cy="522709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sk-SK" sz="2600" cap="none" dirty="0"/>
              <a:t>Presnosť sociálnej percepcie do značnej miery závisí od schopností, vlastností, skúseností.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sk-SK" sz="2600" u="sng" cap="none" dirty="0"/>
              <a:t>Z tohto hľadiska je presnosť sociálnej percepcie ovplyvnená</a:t>
            </a:r>
            <a:r>
              <a:rPr lang="sk-SK" sz="2600" cap="none" dirty="0"/>
              <a:t>: 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600" cap="none" dirty="0">
                <a:solidFill>
                  <a:srgbClr val="00B050"/>
                </a:solidFill>
              </a:rPr>
              <a:t>●   </a:t>
            </a:r>
            <a:r>
              <a:rPr lang="sk-SK" sz="2600" b="1" i="1" cap="none" dirty="0">
                <a:solidFill>
                  <a:srgbClr val="00B050"/>
                </a:solidFill>
              </a:rPr>
              <a:t>aktuálnym fyzickým a psychickým stavom</a:t>
            </a:r>
            <a:r>
              <a:rPr lang="sk-SK" sz="2600" cap="none" dirty="0">
                <a:solidFill>
                  <a:srgbClr val="00B050"/>
                </a:solidFill>
              </a:rPr>
              <a:t> posudzovateľa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600" cap="none" dirty="0">
                <a:solidFill>
                  <a:srgbClr val="FFC000"/>
                </a:solidFill>
              </a:rPr>
              <a:t>●   </a:t>
            </a:r>
            <a:r>
              <a:rPr lang="sk-SK" sz="2600" b="1" i="1" cap="none" dirty="0">
                <a:solidFill>
                  <a:srgbClr val="FFC000"/>
                </a:solidFill>
              </a:rPr>
              <a:t>mierou schopnosti intuície a empatie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sk-SK" sz="2600" cap="none" dirty="0">
                <a:solidFill>
                  <a:srgbClr val="00B0F0"/>
                </a:solidFill>
              </a:rPr>
              <a:t>●   </a:t>
            </a:r>
            <a:r>
              <a:rPr lang="sk-SK" sz="2600" b="1" i="1" cap="none" dirty="0">
                <a:solidFill>
                  <a:srgbClr val="00B0F0"/>
                </a:solidFill>
              </a:rPr>
              <a:t>interpersonálnou príťažlivosťou</a:t>
            </a:r>
            <a:r>
              <a:rPr lang="sk-SK" sz="2600" cap="none" dirty="0">
                <a:solidFill>
                  <a:srgbClr val="00B0F0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cap="none" dirty="0"/>
              <a:t>      </a:t>
            </a:r>
            <a:r>
              <a:rPr lang="sk-SK" sz="2600" cap="none" dirty="0">
                <a:solidFill>
                  <a:schemeClr val="accent1">
                    <a:lumMod val="75000"/>
                  </a:schemeClr>
                </a:solidFill>
              </a:rPr>
              <a:t>◌  </a:t>
            </a:r>
            <a:r>
              <a:rPr lang="sk-SK" sz="2600" i="1" cap="none" dirty="0">
                <a:solidFill>
                  <a:schemeClr val="accent1">
                    <a:lumMod val="75000"/>
                  </a:schemeClr>
                </a:solidFill>
              </a:rPr>
              <a:t>telesnú príťažlivosť</a:t>
            </a:r>
            <a:endParaRPr lang="sk-SK" sz="2600" cap="non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chemeClr val="accent1">
                    <a:lumMod val="75000"/>
                  </a:schemeClr>
                </a:solidFill>
              </a:rPr>
              <a:t>      ◌  </a:t>
            </a:r>
            <a:r>
              <a:rPr lang="sk-SK" sz="2600" i="1" cap="none" dirty="0">
                <a:solidFill>
                  <a:schemeClr val="accent1">
                    <a:lumMod val="75000"/>
                  </a:schemeClr>
                </a:solidFill>
              </a:rPr>
              <a:t>vzájomnú náklonnosť</a:t>
            </a:r>
            <a:endParaRPr lang="sk-SK" sz="2600" cap="non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chemeClr val="accent1">
                    <a:lumMod val="75000"/>
                  </a:schemeClr>
                </a:solidFill>
              </a:rPr>
              <a:t>      ◌  </a:t>
            </a:r>
            <a:r>
              <a:rPr lang="sk-SK" sz="2600" i="1" cap="none" dirty="0">
                <a:solidFill>
                  <a:schemeClr val="accent1">
                    <a:lumMod val="75000"/>
                  </a:schemeClr>
                </a:solidFill>
              </a:rPr>
              <a:t>podobnosť a </a:t>
            </a:r>
            <a:r>
              <a:rPr lang="sk-SK" sz="2600" i="1" cap="none" dirty="0" err="1">
                <a:solidFill>
                  <a:schemeClr val="accent1">
                    <a:lumMod val="75000"/>
                  </a:schemeClr>
                </a:solidFill>
              </a:rPr>
              <a:t>komplementaritu</a:t>
            </a:r>
            <a:endParaRPr lang="sk-SK" sz="2600" cap="non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k-SK" sz="2600" cap="none" dirty="0">
                <a:solidFill>
                  <a:schemeClr val="accent1">
                    <a:lumMod val="75000"/>
                  </a:schemeClr>
                </a:solidFill>
              </a:rPr>
              <a:t>      ◌  </a:t>
            </a:r>
            <a:r>
              <a:rPr lang="sk-SK" sz="2600" i="1" cap="none" dirty="0">
                <a:solidFill>
                  <a:schemeClr val="accent1">
                    <a:lumMod val="75000"/>
                  </a:schemeClr>
                </a:solidFill>
              </a:rPr>
              <a:t>vnímanú </a:t>
            </a:r>
            <a:r>
              <a:rPr lang="sk-SK" sz="2600" i="1" cap="none" dirty="0" err="1">
                <a:solidFill>
                  <a:schemeClr val="accent1">
                    <a:lumMod val="75000"/>
                  </a:schemeClr>
                </a:solidFill>
              </a:rPr>
              <a:t>omylnosť</a:t>
            </a:r>
            <a:endParaRPr lang="sk-SK" sz="2600" cap="none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sk-SK" sz="2500" cap="none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340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vapka">
  <a:themeElements>
    <a:clrScheme name="Modrá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Kvapk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vapk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TM04033925[[fn=Kvapka]]</Template>
  <TotalTime>17077</TotalTime>
  <Words>1448</Words>
  <Application>Microsoft Office PowerPoint</Application>
  <PresentationFormat>Širokouhlá</PresentationFormat>
  <Paragraphs>141</Paragraphs>
  <Slides>22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Tw Cen MT</vt:lpstr>
      <vt:lpstr>Tw Cen MT (Text)</vt:lpstr>
      <vt:lpstr>Kvapka</vt:lpstr>
      <vt:lpstr>SOCIÁLNA INTERAKCIA - Sociálne vnímanie, poznávanie a sebapoznávanie. </vt:lpstr>
      <vt:lpstr>  SOCIÁLNA INTERAKCIA </vt:lpstr>
      <vt:lpstr>  SOCIÁLNA INTERAKCIA </vt:lpstr>
      <vt:lpstr>                                                                           Sociálna interakcia </vt:lpstr>
      <vt:lpstr>Prezentácia programu PowerPoint</vt:lpstr>
      <vt:lpstr>    SOCIÁLNA PERCEPCIA – VNÍMANIE A POZNÁVANIE INÝCH ĽUDÍ  </vt:lpstr>
      <vt:lpstr>                                                  Sociálna percepcia – vnímanie a poznávanie iných ľudí </vt:lpstr>
      <vt:lpstr>  PRESNOSŤ  (OBJEKTIVITA) SOCIÁLNEJ PERCEPCIE   </vt:lpstr>
      <vt:lpstr>    A/  Faktory presnosti na strane posudzovateľa (toho, kto posudzuje → subjektu                                                                                                           vnímania)  </vt:lpstr>
      <vt:lpstr>Prezentácia programu PowerPoint</vt:lpstr>
      <vt:lpstr>    B/  Faktory presnosti na strane posudzovaného (toho, ktorý je posudzovaný                                                                                                       →  subjektu vnímania)  </vt:lpstr>
      <vt:lpstr>Prezentácia programu PowerPoint</vt:lpstr>
      <vt:lpstr>Prezentácia programu PowerPoint</vt:lpstr>
      <vt:lpstr>    C/  Schémy vo vnímaní seba a iných ľudí   </vt:lpstr>
      <vt:lpstr>Prezentácia programu PowerPoint</vt:lpstr>
      <vt:lpstr>Prezentácia programu PowerPoint</vt:lpstr>
      <vt:lpstr>Prezentácia programu PowerPoint</vt:lpstr>
      <vt:lpstr>       SEBAVNÍMANIE  (sebapercepcia)   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SOCIÁLNA INTERAKCIA </dc:title>
  <dc:creator>Hruskova</dc:creator>
  <cp:lastModifiedBy>REN</cp:lastModifiedBy>
  <cp:revision>52</cp:revision>
  <dcterms:created xsi:type="dcterms:W3CDTF">2017-08-19T14:08:57Z</dcterms:created>
  <dcterms:modified xsi:type="dcterms:W3CDTF">2026-09-10T15:11:35Z</dcterms:modified>
</cp:coreProperties>
</file>